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04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473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996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122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583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41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968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44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800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87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244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B88B2-1272-4108-8738-489295131E3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33861-3AF2-4738-8152-DFEABE2FD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155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4666" y="3030185"/>
            <a:ext cx="9414934" cy="2387600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ข้อแตกต่างที่พบในเกณฑ์มาตรฐาน</a:t>
            </a:r>
            <a:b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การศึกษาระดับบัณฑิตศึกษา </a:t>
            </a:r>
            <a:b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พ.ศ.</a:t>
            </a:r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2565 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ของ สป.</a:t>
            </a:r>
            <a:r>
              <a:rPr lang="th-TH" b="1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อว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</a:t>
            </a:r>
            <a:b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(ข้อบังคับมรส.ว่าด้วยมาตรฐา</a:t>
            </a:r>
            <a:r>
              <a:rPr lang="th-TH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น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ศึกษาระดับบัณฑิตศึกษา พ.ศ. </a:t>
            </a:r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2566)</a:t>
            </a:r>
            <a:endParaRPr lang="en-US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203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1. 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นิยามของบุคลากรและหน่วยงาน</a:t>
            </a:r>
            <a:endParaRPr lang="en-US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178" y="1419225"/>
            <a:ext cx="10515600" cy="4351338"/>
          </a:xfrm>
        </p:spPr>
        <p:txBody>
          <a:bodyPr>
            <a:noAutofit/>
          </a:bodyPr>
          <a:lstStyle/>
          <a:p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“อาจารย์ประจำ”       </a:t>
            </a:r>
            <a:endParaRPr lang="th-TH" sz="3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  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บุคคล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ที่ดำรงตำแหน่งอาจารย์ ผู้ช่วยศาสตราจารย์ รองศาสตราจารย์ ศาสตราจารย์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และตำแหน่งอื่นที่เทียบเท่าในมหาวิทยาลัย หรือบุคคลในองค์กรภายนอกที่มีการตกลงร่วมผลิต ซึ่งมีหน้าที่รับผิดชอบตามพันธกิจที่มหาวิทยาลัยกำหนด และมีความเข้าใจเกี่ยวกับมาตรฐานคุณวุฒิระดับอุดมศึกษา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สำหรับอาจารย์ประจำที่มหาวิทยาลัยรับเข้าใหม่ต้องมีคะแนนทดสอบความสามารถภาษาอังกฤษได้ตามเกณฑ์ที่กำหนดไว้ในประกาศของมหาวิทยาลัยเรื่องมาตรฐานความสามารถภาษาอังกฤษ</a:t>
            </a:r>
            <a:endParaRPr lang="th-TH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“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นักวิจัยประจำ”                </a:t>
            </a: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   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บุคคลที่ดำรงตำแหน่งนักวิจัยใน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มหาวิทยาลัย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ที่เปิดสอนหลักสูตรนั้น ที่มีหน้าที่ค้นคว้าวิจัยทางวิชาการ และปฏิบัติหน้าที่เต็มเวลา </a:t>
            </a: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 </a:t>
            </a:r>
            <a:endParaRPr lang="th-TH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5749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445" y="358069"/>
            <a:ext cx="10515600" cy="4351338"/>
          </a:xfrm>
        </p:spPr>
        <p:txBody>
          <a:bodyPr>
            <a:noAutofit/>
          </a:bodyPr>
          <a:lstStyle/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“การตกลงร่วมผลิต”          </a:t>
            </a: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   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ข้อตกลงร่วมมือกันอย่างเป็นทางการระหว่างมหาวิทยาลัยกับองค์กรภายนอกในการพัฒนาและบริหารหลักสูตร โดยผ่านความเห็นชอบของสภามหาวิทยาลัย และองค์กรภายนอก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นั้นๆ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“องค์กรภายนอก”              </a:t>
            </a: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หมายถึง  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สถาบันอุดมศึกษาในหรือต่างประเทศที่ได้รับการรับรอง จากหน่วยงานที่รับผิดชอบการศึกษาของประเทศนั้น หรือเป็นหน่วยราชการระดับกรมหรือเทียบเท่า หรือหน่วยงานรัฐวิสาหกิจ หรือองค์การมหาชน หรือบริษัทเอกชนที่จดทะเบียนในตลาดหลักทรัพย์แห่งประเทศไทยเท่านั้น หากเป็นบริษัทเอกชนที่ไม่ได้จดทะเบียนในตลาดหลักทรัพย์แห่งประเทศไทย ให้อยู่ในดุลยพินิจของสภามหาวิทยาลัย โดยต้องแสดงศักยภาพและความพร้อมในการร่วมผลิตบัณฑิตของบริษัทดังกล่าว และต้องให้ได้คุณภาพตามมาตรฐานการอุดมศึกษา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4106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7404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49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2. </a:t>
            </a:r>
            <a:r>
              <a:rPr lang="th-TH" sz="49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โครงสร้างของหลักสูตร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9824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2.1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หลักสูตรปริญญา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โท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ไม่น้อยกว่า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36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หน่วยกิต</a:t>
            </a:r>
          </a:p>
          <a:p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แผน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แบบวิชาการ เน้นการเรียนรู้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วิจัย โดย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วิทยานิพนธ์สร้างองค์ความรู้ในศาสตร์สาขาวิชานั้น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ทั้งนี้ สัดส่วนหน่วยกิตของวิทยานิพนธ์และหน่วยกิตของการศึกษารายวิชา ให้เป็นไปตามที่สภามหาวิทยาลัยกำหนด โดยอาจเป็นวิทยานิพนธ์อย่างเดียว หรือมีทั้งการศึกษารายวิชาและวิทยานิพนธ์ ซึ่งต้องทำ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วิทยานิพนธ์อย่างน้อย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หน่วยกิต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โดยไม่ศึกษารายวิชาอย่างเดียวได้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แผน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แบบวิชาชีพ เน้นการศึกษารายวิชาและการศึกษาค้นคว้าอิสระเชิงการประยุกต์ใช้ความรู้ในวิชาชีพโดยไม่ต้องทำวิทยานิพนธ์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ทั้งนี้ให้มีการศึกษาค้นคว้าอิสระไม่น้อยกว่า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หน่วยกิตและไม่เกิน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6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หน่วยกิต และสอบประมวลความรู้</a:t>
            </a: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17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3. </a:t>
            </a:r>
            <a:r>
              <a:rPr lang="th-TH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การรับเข้าศึกษา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53003"/>
            <a:ext cx="10515600" cy="4351338"/>
          </a:xfrm>
        </p:spPr>
        <p:txBody>
          <a:bodyPr>
            <a:normAutofit/>
          </a:bodyPr>
          <a:lstStyle/>
          <a:p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ประกาศนียบัตรชั้นสูง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จะต้องเป็นผู้สำเร็จการศึกษาระดับประกาศนียบัตรบัณฑิตหรือปริญญาโทหรือเทียบเท่า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จากสถาบันการศึกษาที่สำนักงานคณะกรรมการการมาตรฐานการอุดมศึกษา หรือสำนักงานคณะกรรมการข้าราชการพลเรือนรับรอง และมีคุณสมบัติอื่นตามเกณฑ์กำหนดของหลักสูตร และมหาวิทยาลัยพิจารณาแล้วเห็นสมควรรับเข้าศึกษา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878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3823"/>
            <a:ext cx="10515600" cy="2401889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4. 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คณาจารย์</a:t>
            </a:r>
            <a:b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</a:br>
            <a:r>
              <a:rPr lang="th-TH" sz="4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คณาจารย์ของบัณฑิตวิทยาลัย คือ  อาจารย์ประจำ หรืออาจารย์พิเศษ หรือ</a:t>
            </a:r>
            <a:r>
              <a:rPr lang="th-TH" sz="40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นักวิจัย</a:t>
            </a:r>
            <a:r>
              <a:rPr lang="th-TH" sz="4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ประจำ.............</a:t>
            </a:r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80823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4.1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หลักสูตรระดับประกาศนียบัตร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บัณฑิต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/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หลักสูตรระดับประกาศนียบัตรบัณฑิตชั้นสูง</a:t>
            </a:r>
          </a:p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อาจารย์ผู้รับผิดชอบหลักสูตร จำนวนอย่างน้อย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</a:t>
            </a:r>
          </a:p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มีการตกลงร่วมผลิตกับองค์กรภายนอก ต้องมีอาจารย์ประจำหลักสูตรจากมหาวิทยาลัยเป็นอาจารย์ผู้รับผิดชอบหลักสูตรอย่างน้อย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</a:t>
            </a: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8732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467" y="1069270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อาจารย์ผู้สอน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หากรายวิชาใดมีความจำเป็นต้องใช้อาจารย์พิเศษ ต้องมีอาจารย์ประจำร่วมรับผิดชอบกระบวนการเรียนการสอนและพัฒนานักศึกษา ตลอดระยะเวลาของ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การจัด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การเรียนการสอนรายวิชา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นั้นๆ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ด้วย</a:t>
            </a:r>
          </a:p>
          <a:p>
            <a:pPr marL="0" indent="0">
              <a:buNone/>
            </a:pPr>
            <a:endParaRPr lang="th-TH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อาจารย์ประจำใหม่ที่มีคุณวุฒิระดับปริญญาเอก แม้ยังไม่มีผลงานทางวิชาการหลังสำเร็จการศึกษา อนุโลมให้เป็นอาจารย์ผู้สอนในระดับประกาศนียบัตรได้ แต่ทั้งนี้ หากจะทำหน้าที่เป็นอาจารย์ประจำหลักสูตรและอาจารย์ผู้รับผิดชอบหลักสูตร ต้องมีผลงานทางวิชาการภายหลังสำเร็จการศึกษาอย่างน้อย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 หรือ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4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 หรือ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th-TH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66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867" y="516113"/>
            <a:ext cx="10515600" cy="581695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4.</a:t>
            </a:r>
            <a:r>
              <a:rPr lang="en-US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en-US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หลักสูตรระดับปริญญา</a:t>
            </a:r>
            <a:r>
              <a:rPr lang="th-TH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โท</a:t>
            </a:r>
            <a:endParaRPr lang="en-US" sz="4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กรณีมีการตกลงร่วมผลิตกับองค์กรภายนอก ต้องมีอาจารย์ประจำหลักสูตรจากมหาวิทยาลัยเป็นอาจารย์ผู้รับผิดชอบหลักสูตรอย่างน้อย </a:t>
            </a:r>
            <a:r>
              <a:rPr lang="en-US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</a:t>
            </a:r>
            <a:endParaRPr lang="en-US" sz="4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4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อาจารย์ที่ปรึกษาวิทยานิพนธ์ร่วม (ถ้ามี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)</a:t>
            </a:r>
            <a:endParaRPr lang="en-US" sz="4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(1) 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</a:t>
            </a:r>
            <a:r>
              <a:rPr lang="th-TH" sz="4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ที่ปรึกษาวิทยานิพนธ์ร่วม 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</a:t>
            </a:r>
            <a:r>
              <a:rPr lang="th-TH" sz="4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อาจารย์ประจำหลักสูตร</a:t>
            </a:r>
            <a:r>
              <a:rPr lang="th-TH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หรืออาจารย์ประจำหรือนักวิจัยประจำ </a:t>
            </a:r>
            <a:endParaRPr lang="en-US" sz="4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4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(2) 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</a:t>
            </a:r>
            <a:r>
              <a:rPr lang="th-TH" sz="4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ที่ปรึกษาวิทยานิพนธ์ร่วม ที่เป็นผู้ทรงคุณวุฒิ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ภายนอก</a:t>
            </a:r>
            <a:r>
              <a:rPr lang="en-US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…..</a:t>
            </a:r>
            <a:r>
              <a:rPr lang="th-TH" sz="4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มีผลงานทางวิชาการที่ได้รับการตีพิมพ์เผยแพร่ใน</a:t>
            </a:r>
            <a:r>
              <a:rPr lang="th-TH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วารสารที่มีชื่ออยู่ในฐานข้อมูลที่เป็นที่ยอมรับ โดยเป็นผลงานทางวิชาการที่ได้รับการเผยแพร่ตามหลักเกณฑ์ที่กำหนดในการพิจารณาแต่งตั้งให้บุคคลดำรงตำแหน่งทางวิชาการ ซึ่งตรงหรือสัมพันธ์กับหัวข้อวิทยานิพนธ์ไม่น้อยกว่า </a:t>
            </a:r>
            <a:r>
              <a:rPr lang="en-US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4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</a:t>
            </a:r>
            <a:endParaRPr lang="en-US" sz="4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0852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4334" y="414514"/>
            <a:ext cx="10515600" cy="4351338"/>
          </a:xfrm>
        </p:spPr>
        <p:txBody>
          <a:bodyPr>
            <a:noAutofit/>
          </a:bodyPr>
          <a:lstStyle/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อาจารย์ผู้สอบวิทยานิพนธ์</a:t>
            </a:r>
          </a:p>
          <a:p>
            <a:pPr marL="0" indent="0">
              <a:buNone/>
            </a:pP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ณะกรรมการสอบวิทยานิพนธ์คืออาจารย์ผู้สอบวิทยานิพนธ์ซึ่งประกอบด้วยอาจารย์ที่ปรึกษาวิทยานิพนธ์(อาจารย์ที่ปรึกษาวิทยานิพนธ์หลักและอาจารย์ที่ปรึกษาวิทยานิพนธ์ร่วม(ถ้ามี)) ผู้ทรงคุณวุฒิภายนอก และอาจารย์ประจำหลักสูตร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โดยอาจมีอาจารย์ประจำหรือนักวิจัยประจำร่วม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เป็นกรรมการสอบด้วย รวมทั้งหมดแล้วไม่น้อยกว่า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 </a:t>
            </a:r>
          </a:p>
          <a:p>
            <a:pPr marL="0" indent="0">
              <a:buNone/>
            </a:pP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กรณีเป็นผู้ทรงคุณวุฒิ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ภายนอก ต้องได้รับการอนุมัติในการขึ้นทะเบียนเป็นคณาจารย์ของบัณฑิตวิทยาลัย มีคุณวุฒิปริญญาเอกหรือเทียบเท่า และมี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ผลงานทางวิชาการที่ได้รับการตีพิมพ์เผยแพร่ในวารสารที่มีชื่ออยู่ในฐานข้อมูลที่เป็นที่ยอมรับ โดยเป็นผลงานทางวิชาการที่ได้รับการเผยแพร่ตามหลักเกณฑ์ที่กำหนดในการพิจารณาแต่งตั้งให้บุคคลดำรงตำแหน่งทางวิชาการ ซึ่งตรงหรือสัมพันธ์กับหัวข้อวิทยานิพนธ์ ไม่น้อยกว่า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6638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3044" y="832203"/>
            <a:ext cx="10515600" cy="4351338"/>
          </a:xfrm>
        </p:spPr>
        <p:txBody>
          <a:bodyPr>
            <a:noAutofit/>
          </a:bodyPr>
          <a:lstStyle/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อาจารย์ผู้สอน หากรายวิชาใดมีความจำเป็นต้องใช้อาจารย์พิเศษ ต้องมีอาจารย์ประจำร่วมรับผิดชอบกระบวนการเรียนการสอนและพัฒนานักศึกษา ตลอดระยะเวลาของ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การจัด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การเรียนการสอนรายวิชา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นั้นๆ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ด้วย</a:t>
            </a:r>
          </a:p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อาจารย์ประจำใหม่ที่มีคุณวุฒิระดับปริญญาเอก แม้ยังไม่มีผลงานทางวิชาการหลังสำเร็จการศึกษา อนุโลมให้เป็นอาจารย์ผู้สอนในระดับปริญญาโทได้ แต่ทั้งนี้ หากจะทำหน้าที่เป็นอาจารย์ประจำหลักสูตร อาจารย์ผู้รับผิดชอบหลักสูตร อาจารย์ที่ปรึกษาวิทยานิพนธ์ และอาจารย์ผู้สอบวิทยานิพนธ์ในระดับปริญญาโท ต้องมีผลงานทางวิชาการภายหลังสำเร็จการศึกษาอย่างน้อย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ภายใน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 หรือ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4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 หรือ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ภายใน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05386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444" y="279046"/>
            <a:ext cx="10515600" cy="637010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4.3 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หลักสูตรระดับปริญญาเอก</a:t>
            </a:r>
          </a:p>
          <a:p>
            <a:r>
              <a:rPr lang="th-TH" sz="4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</a:t>
            </a:r>
            <a:r>
              <a:rPr lang="th-TH" sz="4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ประจำหลักสูตร </a:t>
            </a:r>
            <a:r>
              <a:rPr lang="th-TH" sz="4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4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ผลงานทางวิชาการที่ไม่ใช่ส่วนหนึ่งของการศึกษาเพื่อรับปริญญาของตนเอง โดย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ผลงานทางวิชาการประเภทงานวิจัยที่ได้รับการเผยแพร่ตามหลักเกณฑ์ที่กำหนดในการพิจารณาแต่งตั้งให้บุคคลดำรงตำแหน่งทางวิชาการอย่างน้อย </a:t>
            </a: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ในรอบ </a:t>
            </a: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ปีย้อนหลัง </a:t>
            </a:r>
            <a:endParaRPr lang="en-US" sz="42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4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อาจารย์ผู้รับผิดชอบหลักสูตร </a:t>
            </a:r>
            <a:r>
              <a:rPr lang="th-TH" sz="4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4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ผลงานทางวิชาการที่ไม่ใช่ส่วนหนึ่งของการศึกษาเพื่อรับปริญญาของตนเอง และเป็น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ประเภทงานวิจัยที่ได้รับการเผยแพร่ตามหลักเกณฑ์ที่กำหนดในการพิจารณาแต่งตั้งให้บุคคลดำรงตำแหน่งทางวิชาการอย่างน้อย </a:t>
            </a: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ในรอบ </a:t>
            </a: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ปีย้อนหลัง </a:t>
            </a:r>
            <a:endParaRPr lang="en-US" sz="42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4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กรณีมีการตกลงร่วมผลิตกับองค์กรภายนอก ต้องมีอาจารย์ประจำหลักสูตรจากมหาวิทยาลัยเป็นอาจารย์ผู้รับผิดชอบหลักสูตรอย่างน้อย </a:t>
            </a:r>
            <a:r>
              <a:rPr lang="en-US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4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คน</a:t>
            </a:r>
            <a:endParaRPr lang="en-US" sz="42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5270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646" y="295982"/>
            <a:ext cx="10515600" cy="6437840"/>
          </a:xfrm>
        </p:spPr>
        <p:txBody>
          <a:bodyPr>
            <a:noAutofit/>
          </a:bodyPr>
          <a:lstStyle/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อาจารย์ที่ปรึกษาวิทยานิพนธ์หลัก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มีผลงานทางวิชาการที่ไม่ใช่ส่วนหนึ่งของการศึกษาเพื่อรับปริญญาของตนเอง โดยเป็น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ประเภทงานวิจัยที่ได้รับการเผยแพร่ตามหลักเกณฑ์ที่กำหนดในการพิจารณาแต่งตั้งให้บุคคลดำรงตำแหน่งทางวิชาการอย่างน้อย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ในรอบ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ปีย้อนหลัง</a:t>
            </a:r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อาจารย์ที่ปรึกษาวิทยานิพนธ์ร่วม</a:t>
            </a:r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(1) 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อาจารย์ที่ปรึกษาวิทยานิพนธ์ร่วมที่เป็นอาจารย์ประจำหลักสูตร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หรืออาจารย์ประจำหรือนักวิจัยประจำ </a:t>
            </a:r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(2) 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อาจารย์ที่ปรึกษาวิทยานิพนธ์ร่วมที่เป็นผู้ทรงคุณวุฒิภายนอก มีผลงานทางวิชาการที่ได้รับการตีพิมพ์เผยแพร่ในวารสารที่มีชื่ออยู่ในฐานข้อมูลที่เป็นที่ยอมรับ โดยเป็น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ที่ได้รับการเผยแพร่ตามหลักเกณฑ์ที่กำหนดในการพิจารณาแต่งตั้งให้บุคคลดำรงตำแหน่งทางวิชาการ ซึ่งตรงหรือสัมพันธ์กับหัวข้อวิทยานิพนธ์ไม่น้อยกว่า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10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</a:t>
            </a:r>
            <a:endParaRPr lang="en-US" sz="3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206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177" y="425802"/>
            <a:ext cx="10515600" cy="5941131"/>
          </a:xfrm>
        </p:spPr>
        <p:txBody>
          <a:bodyPr>
            <a:normAutofit fontScale="92500" lnSpcReduction="20000"/>
          </a:bodyPr>
          <a:lstStyle/>
          <a:p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อาจารย์ผู้สอบ</a:t>
            </a: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วิทยานิพนธ์</a:t>
            </a:r>
            <a:endParaRPr lang="en-US" sz="39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คณะกรรมการสอบวิทยานิพนธ์ คืออาจารย์ผู้สอบวิทยานิพนธ์ซึ่งประกอบด้วย อาจารย์ที่ปรึกษาวิทยานิพนธ์(อาจารย์ที่ปรึกษาวิทยานิพนธ์หลักและอาจารย์ที่ปรึกษาวิทยานิพนธ์ร่วม) อาจารย์ประจำหลักสูตร</a:t>
            </a:r>
            <a:r>
              <a:rPr lang="th-TH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โดยอาจมีอาจารย์ประจำหรือนักวิจัยประจำร่วมเป็นกรรมการสอบด้วย และผู้ทรงคุณวุฒิภายนอกไม่น้อยกว่า  </a:t>
            </a:r>
            <a:r>
              <a:rPr lang="en-US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 </a:t>
            </a:r>
            <a:r>
              <a:rPr lang="th-TH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คน รวมทั้งหมดแล้วไม่น้อยกว่า </a:t>
            </a:r>
            <a:r>
              <a:rPr lang="en-US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 </a:t>
            </a:r>
            <a:r>
              <a:rPr lang="th-TH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คน</a:t>
            </a:r>
            <a:endParaRPr lang="en-US" sz="39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(1) </a:t>
            </a:r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กรณีอาจารย์ประจำหลักสูตรหรืออาจารย์ประจำหรือนักวิจัยประจำ </a:t>
            </a: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39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ผลงานทางวิชาการประเภท</a:t>
            </a:r>
            <a:r>
              <a:rPr lang="th-TH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งานวิจัย</a:t>
            </a:r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ที่ไม่ใช่ส่วนหนึ่งของการศึกษาเพื่อรับปริญญา และเป็นผลงานทางวิชาการที่ได้รับการเผยแพร่ตามหลักเกณฑ์ที่กำหนดในการพิจารณาแต่งตั้งให้บุคคลดำรงตำแหน่งทางวิชาการอย่างน้อย </a:t>
            </a:r>
            <a:r>
              <a:rPr lang="en-US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ในรอบ </a:t>
            </a:r>
            <a:r>
              <a:rPr lang="en-US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ปีย้อนหลัง </a:t>
            </a:r>
            <a:endParaRPr lang="th-TH" sz="39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r>
              <a:rPr lang="en-US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(2</a:t>
            </a:r>
            <a:r>
              <a:rPr lang="en-US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) </a:t>
            </a:r>
            <a:r>
              <a:rPr lang="th-TH" sz="39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กรณีผู้ทรงคุณวุฒิภายนอก </a:t>
            </a:r>
            <a:r>
              <a:rPr lang="th-TH" sz="39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มี</a:t>
            </a:r>
            <a:r>
              <a:rPr lang="th-TH" sz="39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ผลงานทางวิชาการที่ได้รับการตีพิมพ์เผยแพร่ในวารสารที่มีชื่ออยู่ในฐานข้อมูลที่เป็นที่ยอมรับ โดยเป็นผลงานทางวิชาการที่ได้รับการเผยแพร่ตามหลักเกณฑ์ที่กำหนดในการพิจารณาแต่งตั้งให้บุคคลดำรงตำแหน่งทางวิชาการ ซึ่งตรงหรือสัมพันธ์กับหัวข้อวิทยานิพนธ์ไม่น้อยกว่า </a:t>
            </a:r>
            <a:r>
              <a:rPr lang="en-US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10</a:t>
            </a:r>
            <a:r>
              <a:rPr lang="th-TH" sz="39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9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</a:t>
            </a:r>
            <a:endParaRPr lang="en-US" sz="39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5132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578" y="854781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อาจารย์ผู้สอน หากรายวิชาใดมีความจำเป็นต้องใช้อาจารย์พิเศษ ต้องมีอาจารย์ประจำร่วมรับผิดชอบกระบวนการเรียนการสอนและพัฒนานักศึกษา ตลอดระยะเวลาของ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การจัด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การเรียนการสอนรายวิชา</a:t>
            </a:r>
            <a:r>
              <a:rPr lang="th-TH" sz="3600" b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นั้นๆ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ด้วย</a:t>
            </a:r>
          </a:p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กรณีอาจารย์ประจำใหม่ที่มีคุณวุฒิระดับปริญญาเอก แม้ยังไม่มีผลงานทางวิชาการหลังสำเร็จการศึกษา อนุโลมให้เป็นอาจารย์ผู้สอนในระดับ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ปริญญาเอกได้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แต่ทั้งนี้ หากจะทำหน้าที่เป็นอาจารย์ประจำหลักสูตร อาจารย์ผู้รับผิดชอบหลักสูตร อาจารย์ที่ปรึกษาวิทยานิพนธ์ และอาจารย์ผู้สอบวิทยานิพนธ์ในระดับ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ปริญญาเอก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ต้องมีผลงานทางวิชาการภายหลังสำเร็จการศึกษาอย่างน้อย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 หรือ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4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 หรือ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เรื่อง 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ปี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71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177" y="207080"/>
            <a:ext cx="10515600" cy="1325563"/>
          </a:xfrm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5. </a:t>
            </a:r>
            <a:r>
              <a:rPr lang="th-TH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ระยะเวลาการศึกษา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177" y="1882070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ประกาศนียบัตรบัณฑิต และประกาศนียบัตรบัณฑิตชั้นสูง  ต้องมีระยะเวลาการศึกษาไม่เกิน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ปีการศึกษา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ปริญญาโท ต้องมีระยะเวลาการศึกษาไม่เกิน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5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ปีการศึกษา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ปริญญาเอก 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สำหรับผู้สำเร็จการศึกษาขั้นปริญญาตรีแล้วเข้าศึกษาในระดับปริญญาเอกต้องมีระยะเวลาการศึกษาไม่เกิ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8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ปีการศึกษา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ปริญญาเอก สำหรับผู้สำเร็จการศึกษาขั้นปริญญาโทแล้วเข้าศึกษาในระดับปริญญาเอก ต้องมีระยะเวลาการศึกษาไม่เกิน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6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การศึกษา</a:t>
            </a:r>
            <a:endParaRPr lang="en-US" sz="36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เทียบโอนหน่วยกิตและผลการศึกษา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เป็นไป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ตามข้อบังคับมหาวิทยาลัยรังสิต ว่าด้วย หลักเกณฑ์และวิธีการเทียบโอนหน่วยกิตและผลการศึกษาในระดับปริญญา พ.ศ.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2566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81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6.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b="1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วิทยานิพนธ์</a:t>
            </a:r>
            <a:endParaRPr lang="en-US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กรณีที่นักศึกษาระดับปริญญาโท 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แผน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1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แบบ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วิชาการ และนักศึกษาระดับปริญญาเอกที่ได้ดำเนินการสอบเค้าโครงแล้ว แต่ไม่สามารถดำเนินการสอบป้องกันวิทยานิพนธ์ได้ภายใน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ปีนับจากวันที่แต่งตั้งคณะกรรมการสอบวิทยานิพนธ์ของนักศึกษาระดับปริญญาโท แผน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แบบวิชาการ และ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ปีนับจากวันที่แต่งตั้งคณะกรรมการสอบวิทยานิพนธ์ของนักศึกษาระดับปริญญาเอก ให้ถือว่าการสอบเค้าโครงนั้นเป็นโมฆะ และถ้านักศึกษาต้องการดำเนินการสอบป้องกันวิทยานิพนธ์ในภายหลัง จะต้องดำเนินการเสนอขอแต่งตั้งอาจารย์ที่ปรึกษา คณะกรรมการสอบ และดำเนินการสอบเค้าโครงใหม่ 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99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7. </a:t>
            </a:r>
            <a:r>
              <a:rPr lang="th-TH" b="1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การทำ</a:t>
            </a:r>
            <a:r>
              <a:rPr lang="th-TH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การศึกษาค้นคว้าอิสระ</a:t>
            </a:r>
            <a:endParaRPr lang="en-US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73981"/>
            <a:ext cx="10515600" cy="4351338"/>
          </a:xfrm>
        </p:spPr>
        <p:txBody>
          <a:bodyPr/>
          <a:lstStyle/>
          <a:p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กรณีที่นักศึกษาระดับปริญญาโท แผน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แบบวิชาชีพ ที่ได้ขอแต่งตั้งอาจารย์ที่ปรึกษาและคณะกรรมการสอบฯแล้ว แต่ไม่สามารถดำเนินการสอบการศึกษาค้นคว้าอิสระได้ภายใน </a:t>
            </a: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ปีนับจากวันที่แต่งตั้งอาจารย์ที่ปรึกษา จะให้ถือว่าการแต่งตั้งอาจารย์ที่ปรึกษานั้นเป็นโมฆะ และถ้านักศึกษาต้องการดำเนินการสอบการศึกษาค้นคว้าอิสระในภายหลัง จะต้องดำเนินการเสนอขอแต่งตั้งอาจารย์ที่ปรึกษา คณะกรรมการสอบใหม่ </a:t>
            </a:r>
            <a:endParaRPr lang="en-US" sz="36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9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5846"/>
            <a:ext cx="10515600" cy="928865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40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8</a:t>
            </a:r>
            <a:r>
              <a:rPr lang="en-US" sz="4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 </a:t>
            </a:r>
            <a:r>
              <a:rPr lang="th-TH" sz="40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การสำเร็จการศึกษา</a:t>
            </a:r>
            <a:endParaRPr lang="en-US" sz="40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41778"/>
            <a:ext cx="10515600" cy="5858932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8.1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หลักสูตรระดับปริญญาเอก แบบ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</a:p>
          <a:p>
            <a:r>
              <a:rPr lang="th-TH" sz="9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วิทยานิพนธ์หรือส่วนหนึ่งของวิทยานิพนธ์ต้องได้รับการตีพิมพ์เผยแพร่หรืออย่างน้อยได้รับการยอมรับให้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ตีพิมพ์เผยแพร่ในวารสารระดับนานาชาติที่มีคุณภาพตามประกาศมหาวิทยาลัยรังสิตเรื่องหลักเกณฑ์การเผยแพร่ผลงานทางวิชาการจากงานวิทยานิพนธ์เพื่อขอสำเร็จการศึกษาระดับปริญญาเอก 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พ.ศ.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2566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อย่างน้อย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</a:t>
            </a:r>
            <a:r>
              <a:rPr lang="th-TH" sz="9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หรือ </a:t>
            </a:r>
            <a:endParaRPr lang="en-US" sz="92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9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ผลงานวิทยานิพนธ์หรือส่วนหนึ่งของวิทยานิพนธ์ต้องได้รับการ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ตีพิมพ์เผยแพร่หรืออย่างน้อยได้รับการยอมรับให้ตีพิมพ์เผยแพร่ในวารสารระดับนานาชาติที่มี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คุณภาพ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………….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อย่าง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น้อย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และเป็นผลงานนวัตกรรม หรือผลงานสร้างสรรค์ที่สามารถนำไปใช้ประโยชน์ในเชิงพาณิชย์ เชิงสังคมและเศรษฐกิจ อย่างน้อย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เรื่อง หรือได้รับสิทธิบัตร อย่างน้อย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สิทธิบัตร</a:t>
            </a:r>
            <a:r>
              <a:rPr lang="th-TH" sz="9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9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……………</a:t>
            </a:r>
            <a:r>
              <a:rPr lang="th-TH" sz="9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กรณีผลงานนวัตกรรม หรือผลงานสร้างสรรค์ วิทยานิพนธ์ต้องได้รับการประเมินจากคณะกรรมการผู้ทรงคุณวุฒิภายนอกในสาขาเดียวกันหรือเกี่ยวข้องอย่างน้อย </a:t>
            </a:r>
            <a:r>
              <a:rPr lang="en-US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9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คน ที่เป็นผู้มีความรู้ความเชี่ยวชาญและประสบการณ์สูงเป็นที่ยอมรับ โดยได้รับความเห็นชอบจากสภามหาวิทยาลัย</a:t>
            </a:r>
            <a:endParaRPr lang="en-US" sz="9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9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สำหรับนักศึกษาระดับปริญญาเอกกลุ่มสาขาวิชาสังคมศาสตร์และมนุษยศาสตร์ อาจตีพิมพ์เผยแพร่ในวารสารระดับชาติ</a:t>
            </a:r>
            <a:r>
              <a:rPr lang="th-TH" sz="9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มีคุณภาพตามประกาศมหาวิทยาลัยรังสิตเรื่องหลักเกณฑ์การเผยแพร่ผลงานทางวิชาการจากงานวิทยานิพนธ์เพื่อขอสำเร็จการศึกษาระดับปริญญาเอก </a:t>
            </a:r>
            <a:r>
              <a:rPr lang="th-TH" sz="9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พ.ศ</a:t>
            </a:r>
            <a:r>
              <a:rPr lang="en-US" sz="9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.2566</a:t>
            </a:r>
            <a:endParaRPr lang="en-US" sz="92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b="1" dirty="0" smtClean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4407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289" y="527403"/>
            <a:ext cx="10515600" cy="49928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8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.2 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ระดับปริญญาเอก แผน 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</a:t>
            </a:r>
          </a:p>
          <a:p>
            <a:r>
              <a:rPr lang="th-TH" sz="32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ผลงานวิทยานิพนธ์หรือส่วนหนึ่งของวิทยานิพนธ์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ต้องได้รับการตีพิมพ์เผยแพร่หรืออย่างน้อยได้รับการยอมรับให้ตีพิมพ์เผยแพร่ในวารสารระดับนานาชาติที่มี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คุณภาพ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……………….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ได้รับสิทธิบัตร หรือเป็นผลงานนวัตกรรม หรือผลงานสร้างสรรค์ที่สามารถนำไปใช้ประโยชน์ในเชิงพาณิชย์ เชิงสังคมและเศรษฐกิจ ที่ได้รับการเผยแพร่ตามประกาศมหาวิทยาลัย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รังสิต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……………….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กรณีผลงานนวัตกรรม หรือผลงานสร้างสรรค์ วิทยานิพนธ์ต้องได้รับการประเมินจากคณะกรรมการผู้ทรงคุณวุฒิภายนอกในสาขาเดียวกันหรือเกี่ยวข้องอย่างน้อย 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3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คน ที่เป็นผู้มีความรู้ความเชี่ยวชาญและประสบการณ์สูงเป็นที่ยอมรับ โดยได้รับความเห็นชอบจากสภามหาวิทยาลัย</a:t>
            </a:r>
            <a:endParaRPr lang="en-US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สำหรับนักศึกษาระดับปริญญาเอกกลุ่มสาขาวิชาสังคมศาสตร์และมนุษยศาสตร์ อาจ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ตีพิ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พ์</a:t>
            </a:r>
            <a:r>
              <a:rPr lang="th-TH" sz="3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ผยแพร่ในวารสารระดับชาติที่มีคุณภาพตามประกาศมหาวิทยาลัยรังสิตเรื่องหลักเกณฑ์การเผยแพร่ผลงานทางวิชาการจากงานวิทยานิพนธ์เพื่อขอสำเร็จการศึกษาระดับปริญญาเอก 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พ.ศ.</a:t>
            </a:r>
            <a:r>
              <a:rPr lang="en-US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2566</a:t>
            </a:r>
            <a:endParaRPr lang="en-US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75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555" y="120473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8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.3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หลักสูตรระดับปริญญาโท แผน </a:t>
            </a:r>
            <a:r>
              <a:rPr lang="en-US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แบบวิชาการ </a:t>
            </a:r>
            <a:endParaRPr lang="en-US" sz="3600" b="1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ผลงานวิทยานิพนธ์หรือส่วนหนึ่งของวิทยานิพนธ์ได้รับการตีพิมพ์ หรืออย่างน้อยได้รับการเผยแพร่ในรูปแบบบทความ</a:t>
            </a:r>
            <a:r>
              <a:rPr lang="th-TH" sz="36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หรือนวัตกรรมหรืองานสร้างสรรค์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ซึ่งสามารถสืบค้นได้ตามประกาศมหาวิทยาลัยรังสิตเรื่องหลักเกณฑ์การเผยแพร่ผลงานทางวิชาการจากงานวิทยานิพนธ์เพื่อขอสำเร็จการศึกษาระดับปริญญาโทแผน 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36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แบบวิชาการ </a:t>
            </a:r>
            <a:r>
              <a:rPr lang="th-TH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พ.ศ.</a:t>
            </a:r>
            <a:r>
              <a:rPr lang="en-US" sz="36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2566</a:t>
            </a: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0" indent="0">
              <a:buNone/>
            </a:pPr>
            <a:endParaRPr lang="en-US" sz="36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99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2289</Words>
  <Application>Microsoft Office PowerPoint</Application>
  <PresentationFormat>Widescreen</PresentationFormat>
  <Paragraphs>73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Cordia New</vt:lpstr>
      <vt:lpstr>TH Sarabun New</vt:lpstr>
      <vt:lpstr>Office Theme</vt:lpstr>
      <vt:lpstr>ข้อแตกต่างที่พบในเกณฑ์มาตรฐาน การศึกษาระดับบัณฑิตศึกษา  พ.ศ.2565 ของ สป.อว. (ข้อบังคับมรส.ว่าด้วยมาตรฐานศึกษาระดับบัณฑิตศึกษา พ.ศ. 2566)</vt:lpstr>
      <vt:lpstr>1. นิยามของบุคลากรและหน่วยงาน</vt:lpstr>
      <vt:lpstr>PowerPoint Presentation</vt:lpstr>
      <vt:lpstr>2. โครงสร้างของหลักสูตร </vt:lpstr>
      <vt:lpstr>3. การรับเข้าศึกษา </vt:lpstr>
      <vt:lpstr>4. คณาจารย์ คณาจารย์ของบัณฑิตวิทยาลัย คือ  อาจารย์ประจำ หรืออาจารย์พิเศษ หรือนักวิจัยประจำ.............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ระยะเวลาการศึกษา </vt:lpstr>
      <vt:lpstr>6. การทำวิทยานิพนธ์</vt:lpstr>
      <vt:lpstr>7. การทำการศึกษาค้นคว้าอิสระ</vt:lpstr>
      <vt:lpstr>8. การสำเร็จการศึกษา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ข้อแตกต่างที่พบในเกณฑ์มาตรฐาน การศึกษาระดับบัณฑิตศึกษา  พ.ศ.2565 ของ สป.อว. (ข้อบังคับมรส.ว่าด้วยมาตรฐานศึกษาระดับบัณฑิตศึกษา พ.ศ. 2566)</dc:title>
  <dc:creator>Sorn Sooksatra</dc:creator>
  <cp:lastModifiedBy>Sorn Sooksatra</cp:lastModifiedBy>
  <cp:revision>22</cp:revision>
  <dcterms:created xsi:type="dcterms:W3CDTF">2023-06-07T15:14:08Z</dcterms:created>
  <dcterms:modified xsi:type="dcterms:W3CDTF">2023-06-08T15:34:19Z</dcterms:modified>
</cp:coreProperties>
</file>